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22" autoAdjust="0"/>
    <p:restoredTop sz="94660"/>
  </p:normalViewPr>
  <p:slideViewPr>
    <p:cSldViewPr snapToGrid="0">
      <p:cViewPr varScale="1">
        <p:scale>
          <a:sx n="63" d="100"/>
          <a:sy n="63" d="100"/>
        </p:scale>
        <p:origin x="-738"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CONFERENZA TEMATICA WORKSHOP 3:</a:t>
            </a:r>
          </a:p>
        </p:txBody>
      </p:sp>
      <p:sp>
        <p:nvSpPr>
          <p:cNvPr id="3" name="Sottotitolo 2"/>
          <p:cNvSpPr>
            <a:spLocks noGrp="1"/>
          </p:cNvSpPr>
          <p:nvPr>
            <p:ph type="subTitle" idx="1"/>
          </p:nvPr>
        </p:nvSpPr>
        <p:spPr/>
        <p:txBody>
          <a:bodyPr/>
          <a:lstStyle/>
          <a:p>
            <a:pPr marL="12700">
              <a:lnSpc>
                <a:spcPct val="100000"/>
              </a:lnSpc>
              <a:spcBef>
                <a:spcPts val="700"/>
              </a:spcBef>
            </a:pPr>
            <a:r>
              <a:rPr lang="it-IT" b="1" spc="-5" dirty="0">
                <a:solidFill>
                  <a:srgbClr val="FF0000"/>
                </a:solidFill>
                <a:cs typeface="Century Gothic"/>
              </a:rPr>
              <a:t>POTENZIAMENTO DEGLI INSEGNANTI E CONDIVISIONE DELLA LEADERSHIP</a:t>
            </a:r>
          </a:p>
          <a:p>
            <a:pPr marL="12700">
              <a:lnSpc>
                <a:spcPct val="100000"/>
              </a:lnSpc>
              <a:spcBef>
                <a:spcPts val="700"/>
              </a:spcBef>
            </a:pPr>
            <a:r>
              <a:rPr lang="it-IT" b="1" spc="-5" dirty="0">
                <a:solidFill>
                  <a:srgbClr val="FF0000"/>
                </a:solidFill>
                <a:cs typeface="Century Gothic"/>
              </a:rPr>
              <a:t>A CURA DI: </a:t>
            </a:r>
          </a:p>
          <a:p>
            <a:pPr marL="12700">
              <a:lnSpc>
                <a:spcPct val="100000"/>
              </a:lnSpc>
              <a:spcBef>
                <a:spcPts val="700"/>
              </a:spcBef>
            </a:pPr>
            <a:r>
              <a:rPr lang="it-IT" b="1" spc="-5" dirty="0" err="1">
                <a:solidFill>
                  <a:srgbClr val="0070C0"/>
                </a:solidFill>
                <a:cs typeface="Century Gothic"/>
              </a:rPr>
              <a:t>Efi</a:t>
            </a:r>
            <a:r>
              <a:rPr lang="it-IT" b="1" spc="-5" dirty="0">
                <a:solidFill>
                  <a:srgbClr val="0070C0"/>
                </a:solidFill>
                <a:cs typeface="Century Gothic"/>
              </a:rPr>
              <a:t> </a:t>
            </a:r>
            <a:r>
              <a:rPr lang="it-IT" b="1" spc="-5" dirty="0" err="1">
                <a:solidFill>
                  <a:srgbClr val="0070C0"/>
                </a:solidFill>
                <a:cs typeface="Century Gothic"/>
              </a:rPr>
              <a:t>Saltidou</a:t>
            </a:r>
            <a:r>
              <a:rPr lang="it-IT" b="1" spc="-5" dirty="0">
                <a:solidFill>
                  <a:srgbClr val="0070C0"/>
                </a:solidFill>
                <a:cs typeface="Century Gothic"/>
              </a:rPr>
              <a:t> </a:t>
            </a:r>
            <a:r>
              <a:rPr lang="it-IT" b="1" spc="-10" dirty="0">
                <a:solidFill>
                  <a:srgbClr val="0070C0"/>
                </a:solidFill>
                <a:cs typeface="Century Gothic"/>
              </a:rPr>
              <a:t>and </a:t>
            </a:r>
            <a:r>
              <a:rPr lang="it-IT" b="1" spc="-5" dirty="0">
                <a:solidFill>
                  <a:srgbClr val="0070C0"/>
                </a:solidFill>
                <a:cs typeface="Century Gothic"/>
              </a:rPr>
              <a:t>Alexandra</a:t>
            </a:r>
            <a:r>
              <a:rPr lang="it-IT" b="1" spc="-20" dirty="0">
                <a:solidFill>
                  <a:srgbClr val="0070C0"/>
                </a:solidFill>
                <a:cs typeface="Century Gothic"/>
              </a:rPr>
              <a:t> </a:t>
            </a:r>
            <a:r>
              <a:rPr lang="it-IT" b="1" dirty="0" err="1">
                <a:solidFill>
                  <a:srgbClr val="0070C0"/>
                </a:solidFill>
                <a:cs typeface="Century Gothic"/>
              </a:rPr>
              <a:t>Licht</a:t>
            </a:r>
            <a:endParaRPr lang="it-IT" b="1" dirty="0">
              <a:solidFill>
                <a:srgbClr val="0070C0"/>
              </a:solidFill>
              <a:cs typeface="Century Gothic"/>
            </a:endParaRPr>
          </a:p>
          <a:p>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786810" y="558535"/>
            <a:ext cx="1581150" cy="1143000"/>
          </a:xfrm>
          <a:prstGeom prst="rect">
            <a:avLst/>
          </a:prstGeom>
        </p:spPr>
      </p:pic>
      <p:pic>
        <p:nvPicPr>
          <p:cNvPr id="5" name="Immagin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883377" y="204375"/>
            <a:ext cx="1669462" cy="1827094"/>
          </a:xfrm>
          <a:prstGeom prst="rect">
            <a:avLst/>
          </a:prstGeom>
        </p:spPr>
      </p:pic>
    </p:spTree>
    <p:extLst>
      <p:ext uri="{BB962C8B-B14F-4D97-AF65-F5344CB8AC3E}">
        <p14:creationId xmlns:p14="http://schemas.microsoft.com/office/powerpoint/2010/main" xmlns="" val="2725472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48879" y="665052"/>
            <a:ext cx="10303609" cy="5954112"/>
          </a:xfrm>
        </p:spPr>
        <p:txBody>
          <a:bodyPr>
            <a:normAutofit/>
          </a:bodyPr>
          <a:lstStyle/>
          <a:p>
            <a:r>
              <a:rPr lang="it-IT" dirty="0"/>
              <a:t>COLLABORAZIONE IN UNA SCUOLA ETWINNING E’ CIRCOLARE  E FA LEVA SULLE SEGUENTI FIGURE:</a:t>
            </a:r>
            <a:br>
              <a:rPr lang="it-IT" dirty="0"/>
            </a:br>
            <a:r>
              <a:rPr lang="it-IT" dirty="0">
                <a:solidFill>
                  <a:srgbClr val="FF0000"/>
                </a:solidFill>
              </a:rPr>
              <a:t/>
            </a:r>
            <a:br>
              <a:rPr lang="it-IT" dirty="0">
                <a:solidFill>
                  <a:srgbClr val="FF0000"/>
                </a:solidFill>
              </a:rPr>
            </a:br>
            <a:r>
              <a:rPr lang="it-IT" dirty="0">
                <a:solidFill>
                  <a:srgbClr val="FF0000"/>
                </a:solidFill>
              </a:rPr>
              <a:t>Dirigente Scolastico</a:t>
            </a:r>
            <a:r>
              <a:rPr lang="it-IT" dirty="0"/>
              <a:t/>
            </a:r>
            <a:br>
              <a:rPr lang="it-IT" dirty="0"/>
            </a:br>
            <a:r>
              <a:rPr lang="it-IT" b="1" dirty="0">
                <a:solidFill>
                  <a:srgbClr val="FFC000"/>
                </a:solidFill>
              </a:rPr>
              <a:t>Insegnanti</a:t>
            </a:r>
            <a:r>
              <a:rPr lang="it-IT" dirty="0"/>
              <a:t/>
            </a:r>
            <a:br>
              <a:rPr lang="it-IT" dirty="0"/>
            </a:br>
            <a:r>
              <a:rPr lang="it-IT" b="1" dirty="0">
                <a:solidFill>
                  <a:srgbClr val="92D050"/>
                </a:solidFill>
              </a:rPr>
              <a:t>Studenti</a:t>
            </a:r>
            <a:r>
              <a:rPr lang="it-IT" dirty="0"/>
              <a:t/>
            </a:r>
            <a:br>
              <a:rPr lang="it-IT" dirty="0"/>
            </a:br>
            <a:r>
              <a:rPr lang="it-IT" b="1" dirty="0">
                <a:solidFill>
                  <a:srgbClr val="00B050"/>
                </a:solidFill>
              </a:rPr>
              <a:t>Genitori</a:t>
            </a:r>
            <a:r>
              <a:rPr lang="it-IT" dirty="0"/>
              <a:t/>
            </a:r>
            <a:br>
              <a:rPr lang="it-IT" dirty="0"/>
            </a:br>
            <a:r>
              <a:rPr lang="it-IT" dirty="0">
                <a:solidFill>
                  <a:srgbClr val="0070C0"/>
                </a:solidFill>
              </a:rPr>
              <a:t>Comunità locale</a:t>
            </a:r>
          </a:p>
        </p:txBody>
      </p:sp>
      <p:sp>
        <p:nvSpPr>
          <p:cNvPr id="3" name="Ovale 2"/>
          <p:cNvSpPr/>
          <p:nvPr/>
        </p:nvSpPr>
        <p:spPr>
          <a:xfrm>
            <a:off x="6059154" y="3027546"/>
            <a:ext cx="2080381" cy="103723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a:solidFill>
                  <a:srgbClr val="0070C0"/>
                </a:solidFill>
              </a:rPr>
              <a:t>Comunità locale</a:t>
            </a:r>
            <a:endParaRPr lang="it-IT" dirty="0"/>
          </a:p>
        </p:txBody>
      </p:sp>
      <p:sp>
        <p:nvSpPr>
          <p:cNvPr id="4" name="Ovale 3"/>
          <p:cNvSpPr/>
          <p:nvPr/>
        </p:nvSpPr>
        <p:spPr>
          <a:xfrm>
            <a:off x="7976665" y="1942546"/>
            <a:ext cx="1610436" cy="1095511"/>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sz="1400" dirty="0">
                <a:solidFill>
                  <a:srgbClr val="FF0000"/>
                </a:solidFill>
              </a:rPr>
              <a:t>Dirigente Scolastico</a:t>
            </a:r>
            <a:r>
              <a:rPr lang="it-IT" dirty="0"/>
              <a:t/>
            </a:r>
            <a:br>
              <a:rPr lang="it-IT" dirty="0"/>
            </a:br>
            <a:endParaRPr lang="it-IT" dirty="0"/>
          </a:p>
        </p:txBody>
      </p:sp>
      <p:sp>
        <p:nvSpPr>
          <p:cNvPr id="5" name="Ovale 4"/>
          <p:cNvSpPr/>
          <p:nvPr/>
        </p:nvSpPr>
        <p:spPr>
          <a:xfrm>
            <a:off x="9738833" y="2849713"/>
            <a:ext cx="1965729" cy="1170017"/>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b="1" dirty="0">
                <a:solidFill>
                  <a:srgbClr val="FFC000"/>
                </a:solidFill>
              </a:rPr>
              <a:t>Insegnanti</a:t>
            </a:r>
            <a:endParaRPr lang="it-IT" dirty="0"/>
          </a:p>
        </p:txBody>
      </p:sp>
      <p:sp>
        <p:nvSpPr>
          <p:cNvPr id="6" name="Ovale 5"/>
          <p:cNvSpPr/>
          <p:nvPr/>
        </p:nvSpPr>
        <p:spPr>
          <a:xfrm>
            <a:off x="9328245" y="4718715"/>
            <a:ext cx="1699146" cy="103723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b="1" dirty="0">
                <a:solidFill>
                  <a:srgbClr val="92D050"/>
                </a:solidFill>
              </a:rPr>
              <a:t>Studenti</a:t>
            </a:r>
            <a:endParaRPr lang="it-IT" dirty="0"/>
          </a:p>
        </p:txBody>
      </p:sp>
      <p:sp>
        <p:nvSpPr>
          <p:cNvPr id="7" name="Ovale 6"/>
          <p:cNvSpPr/>
          <p:nvPr/>
        </p:nvSpPr>
        <p:spPr>
          <a:xfrm>
            <a:off x="6933513" y="4631161"/>
            <a:ext cx="1917511" cy="103723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b="1" dirty="0">
                <a:solidFill>
                  <a:srgbClr val="00B050"/>
                </a:solidFill>
              </a:rPr>
              <a:t>Genitori</a:t>
            </a:r>
            <a:endParaRPr lang="it-IT" dirty="0"/>
          </a:p>
        </p:txBody>
      </p:sp>
      <p:cxnSp>
        <p:nvCxnSpPr>
          <p:cNvPr id="9" name="Connettore 2 8"/>
          <p:cNvCxnSpPr/>
          <p:nvPr/>
        </p:nvCxnSpPr>
        <p:spPr>
          <a:xfrm>
            <a:off x="9782498" y="2490301"/>
            <a:ext cx="494266" cy="334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flipH="1">
            <a:off x="10440537" y="4064776"/>
            <a:ext cx="281160" cy="5663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p:cNvCxnSpPr>
            <a:stCxn id="6" idx="3"/>
          </p:cNvCxnSpPr>
          <p:nvPr/>
        </p:nvCxnSpPr>
        <p:spPr>
          <a:xfrm flipH="1" flipV="1">
            <a:off x="8781883" y="5500048"/>
            <a:ext cx="795196" cy="1039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flipH="1" flipV="1">
            <a:off x="7246961" y="4229670"/>
            <a:ext cx="122830" cy="3932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ttore 2 17"/>
          <p:cNvCxnSpPr/>
          <p:nvPr/>
        </p:nvCxnSpPr>
        <p:spPr>
          <a:xfrm flipV="1">
            <a:off x="6933513" y="2461161"/>
            <a:ext cx="958755" cy="5663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520756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183642" y="95534"/>
            <a:ext cx="9539785" cy="623702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it-IT" b="1" dirty="0">
                <a:solidFill>
                  <a:srgbClr val="FF0000"/>
                </a:solidFill>
              </a:rPr>
              <a:t>In questo sistema circolare è assolutamente importante porre l’accento sugli studenti: </a:t>
            </a:r>
          </a:p>
          <a:p>
            <a:pPr algn="just"/>
            <a:r>
              <a:rPr lang="it-IT" b="1" dirty="0">
                <a:solidFill>
                  <a:srgbClr val="FF0000"/>
                </a:solidFill>
              </a:rPr>
              <a:t>-consentire agli studenti di plasmare il proprio apprendimento</a:t>
            </a:r>
          </a:p>
          <a:p>
            <a:pPr algn="just"/>
            <a:r>
              <a:rPr lang="it-IT" b="1" dirty="0">
                <a:solidFill>
                  <a:srgbClr val="FF0000"/>
                </a:solidFill>
              </a:rPr>
              <a:t>-Gli studenti devono essere supportati e guidati dai loro insegnanti che li incoraggiano a esplorare cosa possono imparare e come impararlo al meglio</a:t>
            </a:r>
          </a:p>
          <a:p>
            <a:pPr algn="just"/>
            <a:r>
              <a:rPr lang="it-IT" b="1" dirty="0">
                <a:solidFill>
                  <a:srgbClr val="FF0000"/>
                </a:solidFill>
              </a:rPr>
              <a:t>-Adattare gli approcci di insegnamento e apprendimento in modo tale da consentire una maggiore flessibilità e titolarità degli studenti</a:t>
            </a:r>
          </a:p>
          <a:p>
            <a:pPr algn="just"/>
            <a:r>
              <a:rPr lang="it-IT" b="1" dirty="0">
                <a:solidFill>
                  <a:srgbClr val="FF0000"/>
                </a:solidFill>
              </a:rPr>
              <a:t>- Introdurre un modo di apprendere in cui lo studente ha maggiore proprietà sul proprio apprendimento</a:t>
            </a:r>
          </a:p>
          <a:p>
            <a:pPr algn="just"/>
            <a:r>
              <a:rPr lang="it-IT" b="1" dirty="0">
                <a:solidFill>
                  <a:srgbClr val="FF0000"/>
                </a:solidFill>
              </a:rPr>
              <a:t>-Gli studenti possono plasmare l'obiettivo e lo stile di apprendimento da raggiungere migliorandone i risultati</a:t>
            </a:r>
          </a:p>
          <a:p>
            <a:pPr algn="just"/>
            <a:r>
              <a:rPr lang="it-IT" b="1" dirty="0">
                <a:solidFill>
                  <a:srgbClr val="FF0000"/>
                </a:solidFill>
              </a:rPr>
              <a:t>- Strutturare un processo di apprendimento coinvolgente ed efficace</a:t>
            </a:r>
          </a:p>
          <a:p>
            <a:pPr algn="just"/>
            <a:r>
              <a:rPr lang="it-IT" b="1" dirty="0">
                <a:solidFill>
                  <a:srgbClr val="FF0000"/>
                </a:solidFill>
              </a:rPr>
              <a:t>Rilevante in un panorama scolastico avere  un corpo studentesco eterogeneo, con ricchezza e pluralità di background, abilità e livelli di istruzione.</a:t>
            </a:r>
          </a:p>
          <a:p>
            <a:pPr algn="just"/>
            <a:endParaRPr lang="it-IT" b="1" dirty="0">
              <a:solidFill>
                <a:srgbClr val="FF0000"/>
              </a:solidFill>
            </a:endParaRPr>
          </a:p>
          <a:p>
            <a:pPr algn="just"/>
            <a:endParaRPr lang="it-IT" b="1" dirty="0">
              <a:solidFill>
                <a:srgbClr val="FF0000"/>
              </a:solidFill>
            </a:endParaRPr>
          </a:p>
          <a:p>
            <a:pPr algn="ctr"/>
            <a:r>
              <a:rPr lang="it-IT" sz="3200" b="1" dirty="0">
                <a:solidFill>
                  <a:srgbClr val="00B050"/>
                </a:solidFill>
              </a:rPr>
              <a:t>STUDENTI COME PARTNER DELL'INNOVAZIONE</a:t>
            </a:r>
          </a:p>
        </p:txBody>
      </p:sp>
    </p:spTree>
    <p:extLst>
      <p:ext uri="{BB962C8B-B14F-4D97-AF65-F5344CB8AC3E}">
        <p14:creationId xmlns:p14="http://schemas.microsoft.com/office/powerpoint/2010/main" xmlns="" val="3800204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4" y="624110"/>
            <a:ext cx="8911687" cy="849848"/>
          </a:xfrm>
        </p:spPr>
        <p:txBody>
          <a:bodyPr/>
          <a:lstStyle/>
          <a:p>
            <a:r>
              <a:rPr lang="it-IT" b="1" dirty="0">
                <a:solidFill>
                  <a:srgbClr val="FF0000"/>
                </a:solidFill>
              </a:rPr>
              <a:t>COINVOLGIMENTO DEI GENITORI</a:t>
            </a:r>
          </a:p>
        </p:txBody>
      </p:sp>
      <p:sp>
        <p:nvSpPr>
          <p:cNvPr id="3" name="Rettangolo 2"/>
          <p:cNvSpPr/>
          <p:nvPr/>
        </p:nvSpPr>
        <p:spPr>
          <a:xfrm>
            <a:off x="2265528" y="1473958"/>
            <a:ext cx="9089409" cy="519979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it-IT" dirty="0"/>
              <a:t>Il coinvolgimento  dei genitori è  autentico quando esiste una relazione significativa tra genitori e insegnanti con l'obiettivo condiviso di massimizzare l'apprendimento, il benessere i risultati per gli studenti.</a:t>
            </a:r>
          </a:p>
          <a:p>
            <a:endParaRPr lang="it-IT" dirty="0"/>
          </a:p>
          <a:p>
            <a:r>
              <a:rPr lang="it-IT" dirty="0"/>
              <a:t>Il coinvolgimento della comunità si riferisce alla creazione di relazioni sostenibili con la comunità locale per migliorare i risultati di apprendimento e il benessere degli studenti e assistere gli studenti per capire il loro ruolo nella comunità più ampia.</a:t>
            </a:r>
          </a:p>
          <a:p>
            <a:endParaRPr lang="it-IT" dirty="0"/>
          </a:p>
          <a:p>
            <a:r>
              <a:rPr lang="it-IT" dirty="0"/>
              <a:t>Partner della comunità sono organizzazioni della comunità, club sportivi, istruzione e formazione, organizzazioni governative, imprese locali e industria.</a:t>
            </a:r>
          </a:p>
        </p:txBody>
      </p:sp>
    </p:spTree>
    <p:extLst>
      <p:ext uri="{BB962C8B-B14F-4D97-AF65-F5344CB8AC3E}">
        <p14:creationId xmlns:p14="http://schemas.microsoft.com/office/powerpoint/2010/main" xmlns="" val="42423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4" y="624110"/>
            <a:ext cx="8911687" cy="754314"/>
          </a:xfrm>
        </p:spPr>
        <p:txBody>
          <a:bodyPr/>
          <a:lstStyle/>
          <a:p>
            <a:pPr algn="ctr"/>
            <a:r>
              <a:rPr lang="it-IT" b="1" dirty="0">
                <a:solidFill>
                  <a:srgbClr val="FF0000"/>
                </a:solidFill>
              </a:rPr>
              <a:t>LA COMUNICAZIONE</a:t>
            </a:r>
          </a:p>
        </p:txBody>
      </p:sp>
      <p:sp>
        <p:nvSpPr>
          <p:cNvPr id="3" name="Rettangolo 2"/>
          <p:cNvSpPr/>
          <p:nvPr/>
        </p:nvSpPr>
        <p:spPr>
          <a:xfrm>
            <a:off x="2074460" y="1842448"/>
            <a:ext cx="9689910" cy="47903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it-IT" sz="2400" b="1" dirty="0">
                <a:solidFill>
                  <a:srgbClr val="00B050"/>
                </a:solidFill>
              </a:rPr>
              <a:t>Comunicazione efficace tra scuole, genitori, studenti e la comunità costituisce la  base per sviluppo e mantenimento della partnership.</a:t>
            </a:r>
          </a:p>
          <a:p>
            <a:endParaRPr lang="it-IT" sz="2400" b="1" dirty="0">
              <a:solidFill>
                <a:srgbClr val="00B050"/>
              </a:solidFill>
            </a:endParaRPr>
          </a:p>
          <a:p>
            <a:r>
              <a:rPr lang="it-IT" sz="2400" b="1" dirty="0">
                <a:solidFill>
                  <a:srgbClr val="00B050"/>
                </a:solidFill>
              </a:rPr>
              <a:t>La comunicazione deve essere focalizzata verso l’apprendimento e benessere degli studenti. Deve essere anche un autentico scambio di informazioni e idee tra lo studente, la famiglia e la comunità locale.</a:t>
            </a:r>
          </a:p>
          <a:p>
            <a:endParaRPr lang="it-IT" sz="2400" b="1" dirty="0">
              <a:solidFill>
                <a:srgbClr val="00B050"/>
              </a:solidFill>
            </a:endParaRPr>
          </a:p>
          <a:p>
            <a:r>
              <a:rPr lang="it-IT" sz="2400" b="1" dirty="0">
                <a:solidFill>
                  <a:srgbClr val="00B050"/>
                </a:solidFill>
              </a:rPr>
              <a:t>Le scuole hanno la responsabilità di aiutare i genitori a comprendere la terminologia  della comunità scolastica. </a:t>
            </a:r>
          </a:p>
        </p:txBody>
      </p:sp>
    </p:spTree>
    <p:extLst>
      <p:ext uri="{BB962C8B-B14F-4D97-AF65-F5344CB8AC3E}">
        <p14:creationId xmlns:p14="http://schemas.microsoft.com/office/powerpoint/2010/main" xmlns="" val="228364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solidFill>
                  <a:srgbClr val="FF0000"/>
                </a:solidFill>
              </a:rPr>
              <a:t>COMUNITA’ E COLLABORAZIONE</a:t>
            </a:r>
          </a:p>
        </p:txBody>
      </p:sp>
      <p:sp>
        <p:nvSpPr>
          <p:cNvPr id="3" name="Rettangolo 2"/>
          <p:cNvSpPr/>
          <p:nvPr/>
        </p:nvSpPr>
        <p:spPr>
          <a:xfrm>
            <a:off x="1542197" y="1528549"/>
            <a:ext cx="10112991" cy="50633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it-IT" dirty="0"/>
              <a:t>Le scuole non esistono isolatamente, lo sono spesso il fulcro centrale della loro comunità.</a:t>
            </a:r>
          </a:p>
          <a:p>
            <a:pPr algn="just"/>
            <a:endParaRPr lang="it-IT" dirty="0"/>
          </a:p>
          <a:p>
            <a:pPr algn="just"/>
            <a:r>
              <a:rPr lang="it-IT" dirty="0"/>
              <a:t>Le scuole dovrebbero sfruttare la loro posizione nella comunità con cui lavorare insieme</a:t>
            </a:r>
          </a:p>
          <a:p>
            <a:pPr algn="just"/>
            <a:r>
              <a:rPr lang="it-IT" dirty="0"/>
              <a:t>ad altri membri della comunità, a beneficio di tutti.</a:t>
            </a:r>
          </a:p>
          <a:p>
            <a:pPr algn="just"/>
            <a:endParaRPr lang="it-IT" dirty="0"/>
          </a:p>
          <a:p>
            <a:pPr algn="just"/>
            <a:r>
              <a:rPr lang="it-IT" dirty="0"/>
              <a:t>Le scuole hanno la capacità di  poter costruire forte relazioni all'interno del loro contesto locale.</a:t>
            </a:r>
          </a:p>
          <a:p>
            <a:pPr algn="just"/>
            <a:endParaRPr lang="it-IT" dirty="0"/>
          </a:p>
          <a:p>
            <a:pPr algn="just"/>
            <a:r>
              <a:rPr lang="it-IT" dirty="0"/>
              <a:t>Membri della comunità e organizzazioni potrebbero offrire conoscenze, competenze e</a:t>
            </a:r>
          </a:p>
          <a:p>
            <a:pPr algn="just"/>
            <a:r>
              <a:rPr lang="it-IT" dirty="0"/>
              <a:t>prospettive che le scuole possono sfruttare migliorando il benessere e il guadagno degli studenti</a:t>
            </a:r>
            <a:r>
              <a:rPr lang="it-IT" sz="3200" b="1" i="1" u="sng" dirty="0">
                <a:solidFill>
                  <a:srgbClr val="FF0000"/>
                </a:solidFill>
              </a:rPr>
              <a:t>; un imparare più autentico e connesso.</a:t>
            </a:r>
          </a:p>
        </p:txBody>
      </p:sp>
      <p:pic>
        <p:nvPicPr>
          <p:cNvPr id="4" name="Immagine 3"/>
          <p:cNvPicPr>
            <a:picLocks noChangeAspect="1"/>
          </p:cNvPicPr>
          <p:nvPr/>
        </p:nvPicPr>
        <p:blipFill>
          <a:blip r:embed="rId2"/>
          <a:stretch>
            <a:fillRect/>
          </a:stretch>
        </p:blipFill>
        <p:spPr>
          <a:xfrm rot="1503424">
            <a:off x="10006410" y="465448"/>
            <a:ext cx="1938364" cy="1598215"/>
          </a:xfrm>
          <a:prstGeom prst="rect">
            <a:avLst/>
          </a:prstGeom>
        </p:spPr>
      </p:pic>
    </p:spTree>
    <p:extLst>
      <p:ext uri="{BB962C8B-B14F-4D97-AF65-F5344CB8AC3E}">
        <p14:creationId xmlns:p14="http://schemas.microsoft.com/office/powerpoint/2010/main" xmlns="" val="20443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74209" y="641445"/>
            <a:ext cx="10085695" cy="57593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b="1" dirty="0">
                <a:solidFill>
                  <a:srgbClr val="FF0000"/>
                </a:solidFill>
              </a:rPr>
              <a:t>HO RIPORTATO IN QUESTE SLIDE SINTETICAMENTE SOLO DEI MOLTEPLICI CONCETTI CHE SI SONO TRATTATI DURANTE LA CONFERENZA. </a:t>
            </a:r>
          </a:p>
          <a:p>
            <a:pPr algn="ctr"/>
            <a:r>
              <a:rPr lang="it-IT" b="1" dirty="0">
                <a:solidFill>
                  <a:srgbClr val="FF0000"/>
                </a:solidFill>
              </a:rPr>
              <a:t>SPERO CHE GIA’ QUESTI POSSANO PORTARCI A RIFLETTERE SUL LAVORO SIN QUI SVOLTO NEL NOSTRO ISTITUTO AL FINE DI MIGLIORARLO NELLE CRITICITA’ ALLA LUCE DI UNA PROSPETTIVA DI CRESCITA PROFESSIONALE NOSTRA MA, SOPRATTUTTO DI CRESCITA CONDIVISA, ATTIVA DI TUTTI I NOSTRI ALUNNI</a:t>
            </a:r>
          </a:p>
          <a:p>
            <a:pPr algn="ctr"/>
            <a:endParaRPr lang="it-IT" b="1" dirty="0">
              <a:solidFill>
                <a:srgbClr val="FF0000"/>
              </a:solidFill>
            </a:endParaRPr>
          </a:p>
          <a:p>
            <a:pPr algn="ctr"/>
            <a:r>
              <a:rPr lang="it-IT" sz="4000" b="1" dirty="0">
                <a:solidFill>
                  <a:srgbClr val="00B050"/>
                </a:solidFill>
              </a:rPr>
              <a:t>GRAZIE</a:t>
            </a:r>
          </a:p>
          <a:p>
            <a:pPr algn="ctr"/>
            <a:endParaRPr lang="it-IT" dirty="0"/>
          </a:p>
          <a:p>
            <a:pPr algn="ctr"/>
            <a:endParaRPr lang="it-IT" dirty="0"/>
          </a:p>
          <a:p>
            <a:pPr algn="ctr"/>
            <a:endParaRPr lang="it-IT" dirty="0"/>
          </a:p>
          <a:p>
            <a:pPr algn="ctr"/>
            <a:r>
              <a:rPr lang="it-IT" sz="2000" b="1" dirty="0">
                <a:solidFill>
                  <a:srgbClr val="0070C0"/>
                </a:solidFill>
              </a:rPr>
              <a:t>                             </a:t>
            </a:r>
            <a:r>
              <a:rPr lang="it-IT" sz="2000" b="1" dirty="0" err="1">
                <a:solidFill>
                  <a:srgbClr val="0070C0"/>
                </a:solidFill>
              </a:rPr>
              <a:t>Ins</a:t>
            </a:r>
            <a:r>
              <a:rPr lang="it-IT" sz="2000" b="1" dirty="0">
                <a:solidFill>
                  <a:srgbClr val="0070C0"/>
                </a:solidFill>
              </a:rPr>
              <a:t>. Mary Nacca</a:t>
            </a:r>
          </a:p>
        </p:txBody>
      </p:sp>
    </p:spTree>
    <p:extLst>
      <p:ext uri="{BB962C8B-B14F-4D97-AF65-F5344CB8AC3E}">
        <p14:creationId xmlns:p14="http://schemas.microsoft.com/office/powerpoint/2010/main" xmlns="" val="374987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3516" y="403609"/>
            <a:ext cx="8911687" cy="1280890"/>
          </a:xfrm>
        </p:spPr>
        <p:txBody>
          <a:bodyPr/>
          <a:lstStyle/>
          <a:p>
            <a:r>
              <a:rPr lang="it-IT" b="1" dirty="0">
                <a:solidFill>
                  <a:srgbClr val="FF0000"/>
                </a:solidFill>
              </a:rPr>
              <a:t>GLI OBIETTIVI DI QUESTO WORKSHOP SONO STATI I SEGUENTI</a:t>
            </a:r>
          </a:p>
        </p:txBody>
      </p:sp>
      <p:sp>
        <p:nvSpPr>
          <p:cNvPr id="3" name="Rettangolo 2"/>
          <p:cNvSpPr/>
          <p:nvPr/>
        </p:nvSpPr>
        <p:spPr>
          <a:xfrm>
            <a:off x="2224283" y="2156346"/>
            <a:ext cx="9648968" cy="4517410"/>
          </a:xfrm>
          <a:prstGeom prst="rect">
            <a:avLst/>
          </a:prstGeom>
          <a:ln>
            <a:solidFill>
              <a:srgbClr val="FF0000"/>
            </a:solidFill>
          </a:ln>
          <a:effectLst>
            <a:outerShdw blurRad="50800" dist="38100" algn="l" rotWithShape="0">
              <a:prstClr val="black">
                <a:alpha val="40000"/>
              </a:prstClr>
            </a:outerShdw>
            <a:softEdge rad="635000"/>
          </a:effectLst>
        </p:spPr>
        <p:style>
          <a:lnRef idx="2">
            <a:schemeClr val="accent6"/>
          </a:lnRef>
          <a:fillRef idx="1">
            <a:schemeClr val="lt1"/>
          </a:fillRef>
          <a:effectRef idx="0">
            <a:schemeClr val="accent6"/>
          </a:effectRef>
          <a:fontRef idx="minor">
            <a:schemeClr val="dk1"/>
          </a:fontRef>
        </p:style>
        <p:txBody>
          <a:bodyPr rtlCol="0" anchor="ctr"/>
          <a:lstStyle/>
          <a:p>
            <a:pPr algn="just"/>
            <a:r>
              <a:rPr lang="it-IT" sz="2000" dirty="0"/>
              <a:t>Chiarire cos'è la leadership dell'insegnante</a:t>
            </a:r>
          </a:p>
          <a:p>
            <a:pPr algn="just"/>
            <a:endParaRPr lang="it-IT" sz="2000" dirty="0"/>
          </a:p>
          <a:p>
            <a:pPr algn="just"/>
            <a:r>
              <a:rPr lang="it-IT" sz="2000" dirty="0"/>
              <a:t>Chiarire quali sono le caratteristiche della condivisione dei leader</a:t>
            </a:r>
          </a:p>
          <a:p>
            <a:pPr algn="just"/>
            <a:endParaRPr lang="it-IT" sz="2000" dirty="0"/>
          </a:p>
          <a:p>
            <a:pPr algn="just"/>
            <a:r>
              <a:rPr lang="it-IT" sz="2000" dirty="0"/>
              <a:t>Indagare su come possiamo responsabilizzare gli insegnanti a impegnarsi in attività formali e non di leadership</a:t>
            </a:r>
          </a:p>
          <a:p>
            <a:pPr algn="just"/>
            <a:endParaRPr lang="it-IT" sz="2000" dirty="0"/>
          </a:p>
          <a:p>
            <a:pPr algn="just"/>
            <a:r>
              <a:rPr lang="it-IT" sz="2000" dirty="0"/>
              <a:t>Studiare come le scuole </a:t>
            </a:r>
            <a:r>
              <a:rPr lang="it-IT" sz="2000" dirty="0" err="1"/>
              <a:t>eTwinning</a:t>
            </a:r>
            <a:r>
              <a:rPr lang="it-IT" sz="2000" dirty="0"/>
              <a:t> (come il nostro Istituto) possono supportare la leadership degli insegnanti</a:t>
            </a:r>
          </a:p>
        </p:txBody>
      </p:sp>
      <p:pic>
        <p:nvPicPr>
          <p:cNvPr id="4" name="Immagine 3" descr="Ancora su &lt;strong&gt;insegnanti&lt;/strong&gt;, genitori, studenti | D I S . A M B ..."/>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993875" y="1426191"/>
            <a:ext cx="2729552" cy="2047164"/>
          </a:xfrm>
          <a:prstGeom prst="rect">
            <a:avLst/>
          </a:prstGeom>
        </p:spPr>
      </p:pic>
    </p:spTree>
    <p:extLst>
      <p:ext uri="{BB962C8B-B14F-4D97-AF65-F5344CB8AC3E}">
        <p14:creationId xmlns:p14="http://schemas.microsoft.com/office/powerpoint/2010/main" xmlns="" val="2064382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circle(in)">
                                      <p:cBhvr>
                                        <p:cTn id="1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solidFill>
                  <a:srgbClr val="FF0000"/>
                </a:solidFill>
              </a:rPr>
              <a:t>COSA E’ LA LEADERSHIP?</a:t>
            </a:r>
          </a:p>
        </p:txBody>
      </p:sp>
      <p:sp>
        <p:nvSpPr>
          <p:cNvPr id="3" name="Rettangolo 2"/>
          <p:cNvSpPr/>
          <p:nvPr/>
        </p:nvSpPr>
        <p:spPr>
          <a:xfrm>
            <a:off x="2429301" y="1905000"/>
            <a:ext cx="9075310" cy="390894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it-IT" sz="3200" dirty="0"/>
              <a:t>La leadership è un processo di influenza sociale, che mobilita un gruppo o una squadra a raggiungere obiettivi inquadrati da una univoca e condivisa visione di idee.</a:t>
            </a:r>
          </a:p>
        </p:txBody>
      </p:sp>
      <p:sp>
        <p:nvSpPr>
          <p:cNvPr id="4" name="object 6"/>
          <p:cNvSpPr/>
          <p:nvPr/>
        </p:nvSpPr>
        <p:spPr>
          <a:xfrm rot="19826257">
            <a:off x="679973" y="817340"/>
            <a:ext cx="2838011" cy="2090264"/>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xmlns="" val="3399227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CHE COS'È LA LEADERSHIP CONDIVISA?</a:t>
            </a:r>
          </a:p>
        </p:txBody>
      </p:sp>
      <p:sp>
        <p:nvSpPr>
          <p:cNvPr id="3" name="Rettangolo 2"/>
          <p:cNvSpPr/>
          <p:nvPr/>
        </p:nvSpPr>
        <p:spPr>
          <a:xfrm>
            <a:off x="2756848" y="2756848"/>
            <a:ext cx="7615451" cy="328911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it-IT" dirty="0"/>
              <a:t>La </a:t>
            </a:r>
            <a:r>
              <a:rPr lang="it-IT" b="1" dirty="0"/>
              <a:t>leadership condivisa</a:t>
            </a:r>
            <a:r>
              <a:rPr lang="it-IT" dirty="0"/>
              <a:t> è la messa in campo di tutte le risorse umane in un'organizzazione, in questo caso scolastica, dando potere agli individui e dando loro l'opportunità di assumere posizioni di </a:t>
            </a:r>
            <a:r>
              <a:rPr lang="it-IT" b="1" dirty="0"/>
              <a:t>leadership</a:t>
            </a:r>
            <a:r>
              <a:rPr lang="it-IT" dirty="0"/>
              <a:t> nelle loro aree di competenza  in vesti formali e non.</a:t>
            </a:r>
          </a:p>
        </p:txBody>
      </p:sp>
    </p:spTree>
    <p:extLst>
      <p:ext uri="{BB962C8B-B14F-4D97-AF65-F5344CB8AC3E}">
        <p14:creationId xmlns:p14="http://schemas.microsoft.com/office/powerpoint/2010/main" xmlns="" val="1161690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4" y="624110"/>
            <a:ext cx="8911687" cy="1777896"/>
          </a:xfrm>
        </p:spPr>
        <p:txBody>
          <a:bodyPr>
            <a:normAutofit/>
          </a:bodyPr>
          <a:lstStyle/>
          <a:p>
            <a:r>
              <a:rPr lang="it-IT" b="1" dirty="0">
                <a:solidFill>
                  <a:srgbClr val="00B050"/>
                </a:solidFill>
              </a:rPr>
              <a:t>COME PASSARE DA UNA SEMPLICE LEADERSHIP…..AD UNA LEADERSHIP CONDIVISA?</a:t>
            </a:r>
          </a:p>
        </p:txBody>
      </p:sp>
      <p:sp>
        <p:nvSpPr>
          <p:cNvPr id="3" name="Rettangolo 2"/>
          <p:cNvSpPr/>
          <p:nvPr/>
        </p:nvSpPr>
        <p:spPr>
          <a:xfrm>
            <a:off x="2811439" y="2838734"/>
            <a:ext cx="8693172" cy="330275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it-IT" sz="2000" dirty="0"/>
              <a:t>Il passaggio da una leadership pura e semplice a quella condivisa è un processo che investe il singolo per poi allargarsi attraverso l’interazione tra gli individui operanti nel settore  supportando e</a:t>
            </a:r>
          </a:p>
          <a:p>
            <a:pPr algn="just"/>
            <a:r>
              <a:rPr lang="it-IT" sz="2000" dirty="0"/>
              <a:t>incoraggiando la capacità di leadership di tutti i docenti presenti nell’Istituzione scolastica. Il tutto accade mai ponendo ombre sulle competenze altrui che si compenetrano con le altre intessendo la giusta rete per arrivare agli obiettivi definiti a monte</a:t>
            </a:r>
          </a:p>
        </p:txBody>
      </p:sp>
    </p:spTree>
    <p:extLst>
      <p:ext uri="{BB962C8B-B14F-4D97-AF65-F5344CB8AC3E}">
        <p14:creationId xmlns:p14="http://schemas.microsoft.com/office/powerpoint/2010/main" xmlns="" val="594547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4" y="177422"/>
            <a:ext cx="8911687" cy="1146412"/>
          </a:xfrm>
        </p:spPr>
        <p:txBody>
          <a:bodyPr>
            <a:normAutofit fontScale="90000"/>
          </a:bodyPr>
          <a:lstStyle/>
          <a:p>
            <a:r>
              <a:rPr lang="it-IT" b="1" dirty="0">
                <a:solidFill>
                  <a:srgbClr val="00B050"/>
                </a:solidFill>
              </a:rPr>
              <a:t>COME ATTUARE NELLA PRATICA LA LEADERSHIP CONDIVISA….</a:t>
            </a:r>
          </a:p>
        </p:txBody>
      </p:sp>
      <p:sp>
        <p:nvSpPr>
          <p:cNvPr id="3" name="Rettangolo 2"/>
          <p:cNvSpPr/>
          <p:nvPr/>
        </p:nvSpPr>
        <p:spPr>
          <a:xfrm>
            <a:off x="2006222" y="1323834"/>
            <a:ext cx="9962866" cy="503602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it-IT" b="1" dirty="0">
                <a:solidFill>
                  <a:srgbClr val="FF0000"/>
                </a:solidFill>
              </a:rPr>
              <a:t>Visione scolastica comune</a:t>
            </a:r>
          </a:p>
          <a:p>
            <a:pPr algn="just"/>
            <a:endParaRPr lang="it-IT" b="1" dirty="0">
              <a:solidFill>
                <a:srgbClr val="FF0000"/>
              </a:solidFill>
            </a:endParaRPr>
          </a:p>
          <a:p>
            <a:pPr algn="just"/>
            <a:r>
              <a:rPr lang="it-IT" b="1" dirty="0">
                <a:solidFill>
                  <a:srgbClr val="FF0000"/>
                </a:solidFill>
              </a:rPr>
              <a:t>Leader multipli</a:t>
            </a:r>
          </a:p>
          <a:p>
            <a:pPr algn="just"/>
            <a:endParaRPr lang="it-IT" b="1" dirty="0">
              <a:solidFill>
                <a:srgbClr val="FF0000"/>
              </a:solidFill>
            </a:endParaRPr>
          </a:p>
          <a:p>
            <a:pPr algn="just"/>
            <a:r>
              <a:rPr lang="it-IT" b="1" dirty="0">
                <a:solidFill>
                  <a:srgbClr val="FF0000"/>
                </a:solidFill>
              </a:rPr>
              <a:t>Potenziamento</a:t>
            </a:r>
          </a:p>
          <a:p>
            <a:pPr algn="just"/>
            <a:endParaRPr lang="it-IT" b="1" dirty="0">
              <a:solidFill>
                <a:srgbClr val="FF0000"/>
              </a:solidFill>
            </a:endParaRPr>
          </a:p>
          <a:p>
            <a:pPr algn="just"/>
            <a:r>
              <a:rPr lang="it-IT" b="1" dirty="0">
                <a:solidFill>
                  <a:srgbClr val="FF0000"/>
                </a:solidFill>
              </a:rPr>
              <a:t>Apprendimento degli studenti al centro</a:t>
            </a:r>
          </a:p>
          <a:p>
            <a:pPr algn="just"/>
            <a:endParaRPr lang="it-IT" b="1" dirty="0">
              <a:solidFill>
                <a:srgbClr val="FF0000"/>
              </a:solidFill>
            </a:endParaRPr>
          </a:p>
          <a:p>
            <a:pPr algn="just"/>
            <a:r>
              <a:rPr lang="it-IT" b="1" dirty="0">
                <a:solidFill>
                  <a:srgbClr val="FF0000"/>
                </a:solidFill>
              </a:rPr>
              <a:t>Sinergia di squadra</a:t>
            </a:r>
          </a:p>
          <a:p>
            <a:pPr algn="just"/>
            <a:endParaRPr lang="it-IT" b="1" dirty="0">
              <a:solidFill>
                <a:srgbClr val="FF0000"/>
              </a:solidFill>
            </a:endParaRPr>
          </a:p>
          <a:p>
            <a:pPr algn="just"/>
            <a:r>
              <a:rPr lang="it-IT" b="1" dirty="0">
                <a:solidFill>
                  <a:srgbClr val="FF0000"/>
                </a:solidFill>
              </a:rPr>
              <a:t>Sviluppo professionale</a:t>
            </a:r>
          </a:p>
          <a:p>
            <a:pPr algn="just"/>
            <a:endParaRPr lang="it-IT" b="1" dirty="0">
              <a:solidFill>
                <a:srgbClr val="FF0000"/>
              </a:solidFill>
            </a:endParaRPr>
          </a:p>
          <a:p>
            <a:pPr algn="just"/>
            <a:r>
              <a:rPr lang="it-IT" b="1" dirty="0">
                <a:solidFill>
                  <a:srgbClr val="FF0000"/>
                </a:solidFill>
              </a:rPr>
              <a:t>Insegnanti responsabilizzati</a:t>
            </a:r>
          </a:p>
          <a:p>
            <a:pPr algn="just"/>
            <a:endParaRPr lang="it-IT" b="1" dirty="0">
              <a:solidFill>
                <a:srgbClr val="FF0000"/>
              </a:solidFill>
            </a:endParaRPr>
          </a:p>
          <a:p>
            <a:pPr algn="just"/>
            <a:r>
              <a:rPr lang="it-IT" b="1" dirty="0">
                <a:solidFill>
                  <a:srgbClr val="FF0000"/>
                </a:solidFill>
              </a:rPr>
              <a:t>Approccio per tutta la scuola</a:t>
            </a:r>
          </a:p>
          <a:p>
            <a:pPr algn="just"/>
            <a:endParaRPr lang="it-IT" b="1" dirty="0">
              <a:solidFill>
                <a:srgbClr val="FF0000"/>
              </a:solidFill>
            </a:endParaRPr>
          </a:p>
        </p:txBody>
      </p:sp>
    </p:spTree>
    <p:extLst>
      <p:ext uri="{BB962C8B-B14F-4D97-AF65-F5344CB8AC3E}">
        <p14:creationId xmlns:p14="http://schemas.microsoft.com/office/powerpoint/2010/main" xmlns="" val="84951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56346" y="624110"/>
            <a:ext cx="9348265" cy="1982612"/>
          </a:xfrm>
        </p:spPr>
        <p:txBody>
          <a:bodyPr>
            <a:normAutofit/>
          </a:bodyPr>
          <a:lstStyle/>
          <a:p>
            <a:r>
              <a:rPr lang="it-IT" b="1" dirty="0">
                <a:solidFill>
                  <a:srgbClr val="FF0000"/>
                </a:solidFill>
              </a:rPr>
              <a:t>IMPORTANTE  PER UNA LEADERSHIP CONDIVISA IL CAMBIAMENTO DEL RUOLO DIRIGENZIALE</a:t>
            </a:r>
          </a:p>
        </p:txBody>
      </p:sp>
      <p:sp>
        <p:nvSpPr>
          <p:cNvPr id="3" name="Rettangolo 2"/>
          <p:cNvSpPr/>
          <p:nvPr/>
        </p:nvSpPr>
        <p:spPr>
          <a:xfrm>
            <a:off x="1856096" y="2483892"/>
            <a:ext cx="9484967" cy="39987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it-IT" sz="2000" b="1" dirty="0">
                <a:solidFill>
                  <a:srgbClr val="00B050"/>
                </a:solidFill>
              </a:rPr>
              <a:t>Condivisione del potere decisionale con il personale</a:t>
            </a:r>
          </a:p>
          <a:p>
            <a:pPr algn="just"/>
            <a:endParaRPr lang="it-IT" sz="2000" b="1" dirty="0">
              <a:solidFill>
                <a:srgbClr val="00B050"/>
              </a:solidFill>
            </a:endParaRPr>
          </a:p>
          <a:p>
            <a:pPr algn="just"/>
            <a:r>
              <a:rPr lang="it-IT" sz="2000" b="1" dirty="0">
                <a:solidFill>
                  <a:srgbClr val="00B050"/>
                </a:solidFill>
              </a:rPr>
              <a:t>Fornire supporto per un funzionamento efficace del team a scuola</a:t>
            </a:r>
          </a:p>
          <a:p>
            <a:pPr algn="just"/>
            <a:endParaRPr lang="it-IT" sz="2000" b="1" dirty="0">
              <a:solidFill>
                <a:srgbClr val="00B050"/>
              </a:solidFill>
            </a:endParaRPr>
          </a:p>
          <a:p>
            <a:pPr algn="just"/>
            <a:r>
              <a:rPr lang="it-IT" sz="2000" b="1" dirty="0">
                <a:solidFill>
                  <a:srgbClr val="00B050"/>
                </a:solidFill>
              </a:rPr>
              <a:t>Essere un leader istruttivo che promuove gli altri a continuare e imparare e migliorare la loro pratica</a:t>
            </a:r>
          </a:p>
          <a:p>
            <a:pPr algn="just"/>
            <a:endParaRPr lang="it-IT" sz="2000" b="1" dirty="0">
              <a:solidFill>
                <a:srgbClr val="00B050"/>
              </a:solidFill>
            </a:endParaRPr>
          </a:p>
          <a:p>
            <a:pPr algn="just"/>
            <a:r>
              <a:rPr lang="it-IT" sz="2000" b="1" dirty="0">
                <a:solidFill>
                  <a:srgbClr val="00B050"/>
                </a:solidFill>
              </a:rPr>
              <a:t>Crea connessioni e sinergie con la grande comunità scolastica: genitori, consiglio studentesco, autorità locali ecc.</a:t>
            </a:r>
          </a:p>
        </p:txBody>
      </p:sp>
      <p:sp>
        <p:nvSpPr>
          <p:cNvPr id="4" name="object 5"/>
          <p:cNvSpPr/>
          <p:nvPr/>
        </p:nvSpPr>
        <p:spPr>
          <a:xfrm>
            <a:off x="8665285" y="1992572"/>
            <a:ext cx="3139576" cy="1435197"/>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xmlns="" val="256659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76058" y="3124950"/>
            <a:ext cx="6988175" cy="2928366"/>
          </a:xfrm>
          <a:prstGeom prst="rect">
            <a:avLst/>
          </a:prstGeom>
        </p:spPr>
        <p:txBody>
          <a:bodyPr vert="horz" wrap="square" lIns="0" tIns="194945" rIns="0" bIns="0" rtlCol="0">
            <a:spAutoFit/>
          </a:bodyPr>
          <a:lstStyle/>
          <a:p>
            <a:pPr marL="355600" indent="-342900">
              <a:lnSpc>
                <a:spcPct val="100000"/>
              </a:lnSpc>
              <a:spcBef>
                <a:spcPts val="1535"/>
              </a:spcBef>
              <a:buFont typeface="Arial"/>
              <a:buChar char="•"/>
              <a:tabLst>
                <a:tab pos="354965" algn="l"/>
                <a:tab pos="355600" algn="l"/>
              </a:tabLst>
            </a:pPr>
            <a:r>
              <a:rPr lang="it-IT" sz="2800" b="1" dirty="0">
                <a:solidFill>
                  <a:srgbClr val="00B050"/>
                </a:solidFill>
                <a:latin typeface="Calibri"/>
                <a:cs typeface="Calibri"/>
              </a:rPr>
              <a:t>partecipazione a progetti</a:t>
            </a:r>
          </a:p>
          <a:p>
            <a:pPr marL="355600" indent="-342900">
              <a:lnSpc>
                <a:spcPct val="100000"/>
              </a:lnSpc>
              <a:spcBef>
                <a:spcPts val="1535"/>
              </a:spcBef>
              <a:buFont typeface="Arial"/>
              <a:buChar char="•"/>
              <a:tabLst>
                <a:tab pos="354965" algn="l"/>
                <a:tab pos="355600" algn="l"/>
              </a:tabLst>
            </a:pPr>
            <a:r>
              <a:rPr lang="it-IT" sz="2800" b="1" dirty="0">
                <a:solidFill>
                  <a:srgbClr val="00B050"/>
                </a:solidFill>
                <a:latin typeface="Calibri"/>
                <a:cs typeface="Calibri"/>
              </a:rPr>
              <a:t>sviluppo professionale e apprendimento</a:t>
            </a:r>
          </a:p>
          <a:p>
            <a:pPr marL="355600" indent="-342900">
              <a:lnSpc>
                <a:spcPct val="100000"/>
              </a:lnSpc>
              <a:spcBef>
                <a:spcPts val="1535"/>
              </a:spcBef>
              <a:buFont typeface="Arial"/>
              <a:buChar char="•"/>
              <a:tabLst>
                <a:tab pos="354965" algn="l"/>
                <a:tab pos="355600" algn="l"/>
              </a:tabLst>
            </a:pPr>
            <a:r>
              <a:rPr lang="it-IT" sz="2800" b="1" dirty="0">
                <a:solidFill>
                  <a:srgbClr val="00B050"/>
                </a:solidFill>
                <a:latin typeface="Calibri"/>
                <a:cs typeface="Calibri"/>
              </a:rPr>
              <a:t>impegno a sviluppare e cambiare i processi scolastici</a:t>
            </a:r>
          </a:p>
          <a:p>
            <a:pPr marL="355600" indent="-342900">
              <a:lnSpc>
                <a:spcPct val="100000"/>
              </a:lnSpc>
              <a:spcBef>
                <a:spcPts val="1535"/>
              </a:spcBef>
              <a:buFont typeface="Arial"/>
              <a:buChar char="•"/>
              <a:tabLst>
                <a:tab pos="354965" algn="l"/>
                <a:tab pos="355600" algn="l"/>
              </a:tabLst>
            </a:pPr>
            <a:r>
              <a:rPr lang="it-IT" sz="2800" b="1" dirty="0">
                <a:solidFill>
                  <a:srgbClr val="00B050"/>
                </a:solidFill>
                <a:latin typeface="Calibri"/>
                <a:cs typeface="Calibri"/>
              </a:rPr>
              <a:t>Organizzazione in team di leadership</a:t>
            </a:r>
            <a:endParaRPr sz="2800" b="1" dirty="0">
              <a:solidFill>
                <a:srgbClr val="00B050"/>
              </a:solidFill>
              <a:latin typeface="Calibri"/>
              <a:cs typeface="Calibri"/>
            </a:endParaRPr>
          </a:p>
        </p:txBody>
      </p:sp>
      <p:sp>
        <p:nvSpPr>
          <p:cNvPr id="3" name="object 3"/>
          <p:cNvSpPr txBox="1">
            <a:spLocks noGrp="1"/>
          </p:cNvSpPr>
          <p:nvPr>
            <p:ph type="title"/>
          </p:nvPr>
        </p:nvSpPr>
        <p:spPr>
          <a:xfrm>
            <a:off x="1891664" y="185673"/>
            <a:ext cx="7115175" cy="2228815"/>
          </a:xfrm>
          <a:prstGeom prst="rect">
            <a:avLst/>
          </a:prstGeom>
        </p:spPr>
        <p:txBody>
          <a:bodyPr vert="horz" wrap="square" lIns="0" tIns="12700" rIns="0" bIns="0" rtlCol="0">
            <a:spAutoFit/>
          </a:bodyPr>
          <a:lstStyle/>
          <a:p>
            <a:pPr marL="12700" marR="5080">
              <a:lnSpc>
                <a:spcPct val="100000"/>
              </a:lnSpc>
              <a:spcBef>
                <a:spcPts val="100"/>
              </a:spcBef>
            </a:pPr>
            <a:r>
              <a:rPr lang="it-IT" sz="3600" b="1" dirty="0">
                <a:solidFill>
                  <a:srgbClr val="FFC000"/>
                </a:solidFill>
              </a:rPr>
              <a:t>IMPORTANTE PARTIRE ANCHE DAL CAMBIAMENTO DEI DOCENTI PROMUOVENDO SFIDE….COME?</a:t>
            </a:r>
            <a:endParaRPr sz="3600" b="1" dirty="0">
              <a:solidFill>
                <a:srgbClr val="FFC000"/>
              </a:solidFill>
            </a:endParaRPr>
          </a:p>
        </p:txBody>
      </p:sp>
    </p:spTree>
    <p:extLst>
      <p:ext uri="{BB962C8B-B14F-4D97-AF65-F5344CB8AC3E}">
        <p14:creationId xmlns:p14="http://schemas.microsoft.com/office/powerpoint/2010/main" xmlns="" val="424966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CONFERENZA TEMATICA WORKSHOP 4</a:t>
            </a:r>
          </a:p>
        </p:txBody>
      </p:sp>
      <p:sp>
        <p:nvSpPr>
          <p:cNvPr id="3" name="Sottotitolo 2"/>
          <p:cNvSpPr>
            <a:spLocks noGrp="1"/>
          </p:cNvSpPr>
          <p:nvPr>
            <p:ph type="subTitle" idx="1"/>
          </p:nvPr>
        </p:nvSpPr>
        <p:spPr>
          <a:xfrm>
            <a:off x="2589213" y="4777379"/>
            <a:ext cx="8915399" cy="954681"/>
          </a:xfrm>
        </p:spPr>
        <p:txBody>
          <a:bodyPr>
            <a:normAutofit/>
          </a:bodyPr>
          <a:lstStyle/>
          <a:p>
            <a:pPr marL="12700">
              <a:lnSpc>
                <a:spcPct val="100000"/>
              </a:lnSpc>
              <a:spcBef>
                <a:spcPts val="700"/>
              </a:spcBef>
            </a:pPr>
            <a:r>
              <a:rPr lang="it-IT" b="1" spc="-5" dirty="0">
                <a:solidFill>
                  <a:srgbClr val="FF0000"/>
                </a:solidFill>
                <a:cs typeface="Century Gothic"/>
              </a:rPr>
              <a:t>COINVOLGIMENTO DI STUDENTI, GENITORI E</a:t>
            </a:r>
          </a:p>
          <a:p>
            <a:pPr marL="12700">
              <a:lnSpc>
                <a:spcPct val="100000"/>
              </a:lnSpc>
              <a:spcBef>
                <a:spcPts val="700"/>
              </a:spcBef>
            </a:pPr>
            <a:r>
              <a:rPr lang="it-IT" b="1" spc="-5" dirty="0">
                <a:solidFill>
                  <a:srgbClr val="FF0000"/>
                </a:solidFill>
                <a:cs typeface="Century Gothic"/>
              </a:rPr>
              <a:t>COMUNITÀ LOCALE NELLA LEADERSHIP SCOLASTICA</a:t>
            </a:r>
          </a:p>
        </p:txBody>
      </p:sp>
      <p:pic>
        <p:nvPicPr>
          <p:cNvPr id="4" name="Immagin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786810" y="558535"/>
            <a:ext cx="1581150" cy="1143000"/>
          </a:xfrm>
          <a:prstGeom prst="rect">
            <a:avLst/>
          </a:prstGeom>
        </p:spPr>
      </p:pic>
      <p:pic>
        <p:nvPicPr>
          <p:cNvPr id="5" name="Immagin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883377" y="204375"/>
            <a:ext cx="1669462" cy="1827094"/>
          </a:xfrm>
          <a:prstGeom prst="rect">
            <a:avLst/>
          </a:prstGeom>
        </p:spPr>
      </p:pic>
    </p:spTree>
    <p:extLst>
      <p:ext uri="{BB962C8B-B14F-4D97-AF65-F5344CB8AC3E}">
        <p14:creationId xmlns:p14="http://schemas.microsoft.com/office/powerpoint/2010/main" xmlns="" val="2394617618"/>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114</TotalTime>
  <Words>830</Words>
  <Application>Microsoft Office PowerPoint</Application>
  <PresentationFormat>Personalizzato</PresentationFormat>
  <Paragraphs>98</Paragraphs>
  <Slides>15</Slides>
  <Notes>0</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Filo</vt:lpstr>
      <vt:lpstr>CONFERENZA TEMATICA WORKSHOP 3:</vt:lpstr>
      <vt:lpstr>GLI OBIETTIVI DI QUESTO WORKSHOP SONO STATI I SEGUENTI</vt:lpstr>
      <vt:lpstr>COSA E’ LA LEADERSHIP?</vt:lpstr>
      <vt:lpstr>CHE COS'È LA LEADERSHIP CONDIVISA?</vt:lpstr>
      <vt:lpstr>COME PASSARE DA UNA SEMPLICE LEADERSHIP…..AD UNA LEADERSHIP CONDIVISA?</vt:lpstr>
      <vt:lpstr>COME ATTUARE NELLA PRATICA LA LEADERSHIP CONDIVISA….</vt:lpstr>
      <vt:lpstr>IMPORTANTE  PER UNA LEADERSHIP CONDIVISA IL CAMBIAMENTO DEL RUOLO DIRIGENZIALE</vt:lpstr>
      <vt:lpstr>IMPORTANTE PARTIRE ANCHE DAL CAMBIAMENTO DEI DOCENTI PROMUOVENDO SFIDE….COME?</vt:lpstr>
      <vt:lpstr>CONFERENZA TEMATICA WORKSHOP 4</vt:lpstr>
      <vt:lpstr>COLLABORAZIONE IN UNA SCUOLA ETWINNING E’ CIRCOLARE  E FA LEVA SULLE SEGUENTI FIGURE:  Dirigente Scolastico Insegnanti Studenti Genitori Comunità locale</vt:lpstr>
      <vt:lpstr>Diapositiva 11</vt:lpstr>
      <vt:lpstr>COINVOLGIMENTO DEI GENITORI</vt:lpstr>
      <vt:lpstr>LA COMUNICAZIONE</vt:lpstr>
      <vt:lpstr>COMUNITA’ E COLLABORAZIONE</vt:lpstr>
      <vt:lpstr>Diapositiva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CONFERENZA TEMATICA WORKSHOP 3:</dc:title>
  <dc:creator>Mary Nacca</dc:creator>
  <cp:lastModifiedBy>Admin</cp:lastModifiedBy>
  <cp:revision>16</cp:revision>
  <dcterms:created xsi:type="dcterms:W3CDTF">2020-11-22T12:49:37Z</dcterms:created>
  <dcterms:modified xsi:type="dcterms:W3CDTF">2020-11-30T07:15:50Z</dcterms:modified>
</cp:coreProperties>
</file>